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Arimo" panose="020B0604020202020204" charset="0"/>
      <p:regular r:id="rId12"/>
    </p:embeddedFont>
    <p:embeddedFont>
      <p:font typeface="Arimo Bold"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AI-generated content may be incorrect.</a:t>
            </a:r>
          </a:p>
          <a:p>
            <a:endParaRPr lang="en-US"/>
          </a:p>
          <a:p>
            <a:r>
              <a:rPr lang="en-US"/>
              <a:t>---</a:t>
            </a:r>
          </a:p>
          <a:p>
            <a:endParaRPr lang="en-US"/>
          </a:p>
          <a:p>
            <a:endParaRPr lang="en-US"/>
          </a:p>
          <a:p>
            <a:endParaRPr lang="en-US"/>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to the Excel for Beginners training session. This course is designed to introduce new users to the fundamental concepts and features of Microsoft Excel. We will begin by discussing what Excel is and its widespread use in various industries, such as business, education, and personal finance. Excel is a powerful spreadsheet application that allows users to organize, analyze, and visualize data efficiently. During this session, we will outline the objectives, which include understanding the Excel interface, learning how to enter and format data, performing basic calculations, and mastering essential file management tasks like saving and printing. By the end of this training, participants will have a solid foundation to build upon for more advanced Excel skills.</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Excel interface is the starting point for all your spreadsheet activities. It consists of several key components: the Ribbon, which contains tabs and command groups for various tasks; the Worksheet, where you input and manipulate data; Columns and Rows, which form the grid structure of the worksheet; Cells, which are the individual units for data entry; and the Formula Bar, where you can view and edit cell contents or formulas. Navigating the worksheet efficiently is crucial, and users should become familiar with using the mouse, keyboard shortcuts, and scrollbars to move around. Understanding these elements will help you work more effectively and confidently as you begin using Excel for your data management needs.</a:t>
            </a:r>
          </a:p>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Entering and editing data is a core skill in Excel. You can input various types of information, such as text, numbers, and dates, directly into cells. Editing data involves selecting a cell and making changes, while deleting data removes unwanted content. Excel also provides Undo and Redo actions, allowing you to quickly correct mistakes or revert to previous states. Practicing data entry with sample lists, such as a contact list or inventory, helps reinforce these skills. Mastering these basics ensures that your data is accurate and well-organized, setting the stage for more advanced operations like calculations and data analysis.</a:t>
            </a:r>
          </a:p>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Formatting enhances the readability and presentation of your data. In Excel, you can change the font type, size, and color to highlight important information. Additional formatting options include bold, italics, and underline for emphasis. Adjusting column width and row height ensures that all data is visible and neatly arranged. Borders and cell fill colors can be applied to distinguish sections or highlight key figures. Practicing these formatting techniques on sample data helps users create professional-looking spreadsheets that are easy to interpret and share with others.</a:t>
            </a:r>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Excel's calculation capabilities are one of its most powerful features. You can perform simple arithmetic operations using formulas, such as adding two cells with =A1+B1. The AutoSum function allows for quick calculation of totals across rows or columns. Practicing with basic budgets or summing columns of numbers helps users become comfortable with formula entry and editing. Understanding how to use formulas lays the groundwork for more complex data analysis and automation tasks in future Excel use.</a:t>
            </a:r>
          </a:p>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Proper file management is essential in Excel. Saving your work regularly prevents data loss, and Excel offers options like Save and Save As for different scenarios. You can save files in various formats, including the default .xlsx and others for compatibility. Printing is another important skill, and Excel provides print preview and basic print settings to ensure your documents look as intended on paper. Understanding these features helps users maintain organized records and share their work effectively with colleagues or clients.</a:t>
            </a:r>
          </a:p>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the end of the session, it's important to review the key points covered and address any questions participants may have. Recapping the main topics—such as navigating the interface, entering and formatting data, performing calculations, and managing files—reinforces learning and clarifies any uncertainties. Providing tips for further learning, such as exploring Excel's help resources or practicing with sample exercises, encourages continued skill development. An open Q&amp;A session ensures that learners leave with confidence and a clear understanding of the basics.</a:t>
            </a:r>
          </a:p>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5389"/>
            <a:ext cx="18457580" cy="10382389"/>
          </a:xfrm>
          <a:custGeom>
            <a:avLst/>
            <a:gdLst/>
            <a:ahLst/>
            <a:cxnLst/>
            <a:rect l="l" t="t" r="r" b="b"/>
            <a:pathLst>
              <a:path w="18457580" h="10382389">
                <a:moveTo>
                  <a:pt x="0" y="0"/>
                </a:moveTo>
                <a:lnTo>
                  <a:pt x="18457580" y="0"/>
                </a:lnTo>
                <a:lnTo>
                  <a:pt x="18457580" y="10382389"/>
                </a:lnTo>
                <a:lnTo>
                  <a:pt x="0" y="10382389"/>
                </a:lnTo>
                <a:lnTo>
                  <a:pt x="0" y="0"/>
                </a:lnTo>
                <a:close/>
              </a:path>
            </a:pathLst>
          </a:custGeom>
          <a:blipFill>
            <a:blip r:embed="rId3"/>
            <a:stretch>
              <a:fillRect/>
            </a:stretch>
          </a:blipFill>
        </p:spPr>
      </p:sp>
      <p:grpSp>
        <p:nvGrpSpPr>
          <p:cNvPr id="3" name="Group 3"/>
          <p:cNvGrpSpPr/>
          <p:nvPr/>
        </p:nvGrpSpPr>
        <p:grpSpPr>
          <a:xfrm>
            <a:off x="3810000" y="838200"/>
            <a:ext cx="10380924" cy="5257799"/>
            <a:chOff x="-254081" y="-2983547"/>
            <a:chExt cx="14422469" cy="7304789"/>
          </a:xfrm>
        </p:grpSpPr>
        <p:sp>
          <p:nvSpPr>
            <p:cNvPr id="4" name="Freeform 4"/>
            <p:cNvSpPr/>
            <p:nvPr/>
          </p:nvSpPr>
          <p:spPr>
            <a:xfrm>
              <a:off x="0" y="812909"/>
              <a:ext cx="14168388" cy="3508333"/>
            </a:xfrm>
            <a:custGeom>
              <a:avLst/>
              <a:gdLst/>
              <a:ahLst/>
              <a:cxnLst/>
              <a:rect l="l" t="t" r="r" b="b"/>
              <a:pathLst>
                <a:path w="14168388" h="4687603">
                  <a:moveTo>
                    <a:pt x="0" y="0"/>
                  </a:moveTo>
                  <a:lnTo>
                    <a:pt x="14168388" y="0"/>
                  </a:lnTo>
                  <a:lnTo>
                    <a:pt x="14168388" y="4687603"/>
                  </a:lnTo>
                  <a:lnTo>
                    <a:pt x="0" y="4687603"/>
                  </a:lnTo>
                  <a:close/>
                </a:path>
              </a:pathLst>
            </a:custGeom>
            <a:solidFill>
              <a:srgbClr val="000000">
                <a:alpha val="0"/>
              </a:srgbClr>
            </a:solidFill>
          </p:spPr>
          <p:txBody>
            <a:bodyPr/>
            <a:lstStyle/>
            <a:p>
              <a:endParaRPr lang="en-US" b="1" dirty="0"/>
            </a:p>
            <a:p>
              <a:r>
                <a:rPr lang="en-US" b="1" dirty="0"/>
                <a:t>Adam Glover / Data Manager</a:t>
              </a:r>
              <a:endParaRPr lang="en-GB" dirty="0"/>
            </a:p>
            <a:p>
              <a:endParaRPr lang="en-GB" dirty="0"/>
            </a:p>
            <a:p>
              <a:endParaRPr lang="en-GB" dirty="0"/>
            </a:p>
            <a:p>
              <a:pPr fontAlgn="base"/>
              <a:r>
                <a:rPr lang="en-US" b="1" dirty="0"/>
                <a:t>Rakesh Mal / IT Systems Manager</a:t>
              </a:r>
            </a:p>
            <a:p>
              <a:pPr fontAlgn="base"/>
              <a:endParaRPr lang="en-US" b="1" dirty="0"/>
            </a:p>
            <a:p>
              <a:pPr fontAlgn="base"/>
              <a:endParaRPr lang="en-US" b="1" dirty="0"/>
            </a:p>
            <a:p>
              <a:pPr fontAlgn="base"/>
              <a:r>
                <a:rPr lang="en-US" b="1" dirty="0"/>
                <a:t>Andrew Newell / </a:t>
              </a:r>
              <a:r>
                <a:rPr lang="en-US" b="1"/>
                <a:t>Senior IT </a:t>
              </a:r>
              <a:r>
                <a:rPr lang="en-US" b="1" dirty="0"/>
                <a:t>Technician</a:t>
              </a:r>
            </a:p>
            <a:p>
              <a:endParaRPr lang="en-GB" dirty="0"/>
            </a:p>
          </p:txBody>
        </p:sp>
        <p:sp>
          <p:nvSpPr>
            <p:cNvPr id="5" name="TextBox 5"/>
            <p:cNvSpPr txBox="1"/>
            <p:nvPr/>
          </p:nvSpPr>
          <p:spPr>
            <a:xfrm>
              <a:off x="-254081" y="-2983547"/>
              <a:ext cx="14422469" cy="2752528"/>
            </a:xfrm>
            <a:prstGeom prst="rect">
              <a:avLst/>
            </a:prstGeom>
          </p:spPr>
          <p:txBody>
            <a:bodyPr lIns="0" tIns="0" rIns="0" bIns="0" rtlCol="0" anchor="ctr"/>
            <a:lstStyle/>
            <a:p>
              <a:pPr algn="ctr">
                <a:lnSpc>
                  <a:spcPts val="8064"/>
                </a:lnSpc>
              </a:pPr>
              <a:r>
                <a:rPr lang="en-US" sz="6600" b="1" dirty="0">
                  <a:solidFill>
                    <a:srgbClr val="FF5757"/>
                  </a:solidFill>
                  <a:latin typeface="Arimo Bold"/>
                  <a:ea typeface="Arimo Bold"/>
                  <a:cs typeface="Arimo Bold"/>
                  <a:sym typeface="Arimo Bold"/>
                </a:rPr>
                <a:t>Excel for Beginners Training Session</a:t>
              </a:r>
            </a:p>
          </p:txBody>
        </p:sp>
      </p:grpSp>
      <p:sp>
        <p:nvSpPr>
          <p:cNvPr id="6" name="TextBox 6"/>
          <p:cNvSpPr txBox="1"/>
          <p:nvPr/>
        </p:nvSpPr>
        <p:spPr>
          <a:xfrm>
            <a:off x="4267200" y="6819900"/>
            <a:ext cx="8915400" cy="406650"/>
          </a:xfrm>
          <a:prstGeom prst="rect">
            <a:avLst/>
          </a:prstGeom>
        </p:spPr>
        <p:txBody>
          <a:bodyPr wrap="square" lIns="0" tIns="0" rIns="0" bIns="0" rtlCol="0" anchor="t">
            <a:spAutoFit/>
          </a:bodyPr>
          <a:lstStyle/>
          <a:p>
            <a:pPr algn="ctr">
              <a:lnSpc>
                <a:spcPts val="3456"/>
              </a:lnSpc>
            </a:pPr>
            <a:r>
              <a:rPr lang="en-US" sz="2400" b="1" dirty="0">
                <a:solidFill>
                  <a:srgbClr val="FF5757"/>
                </a:solidFill>
                <a:latin typeface="Arimo Bold"/>
                <a:ea typeface="Arimo Bold"/>
                <a:cs typeface="Arimo Bold"/>
                <a:sym typeface="Arimo Bold"/>
              </a:rPr>
              <a:t>Introduction to essential spreadsheet skills and functions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 y="17"/>
            <a:ext cx="18287970" cy="10286983"/>
          </a:xfrm>
          <a:custGeom>
            <a:avLst/>
            <a:gdLst/>
            <a:ahLst/>
            <a:cxnLst/>
            <a:rect l="l" t="t" r="r" b="b"/>
            <a:pathLst>
              <a:path w="18287970" h="10286983">
                <a:moveTo>
                  <a:pt x="0" y="0"/>
                </a:moveTo>
                <a:lnTo>
                  <a:pt x="18287970" y="0"/>
                </a:lnTo>
                <a:lnTo>
                  <a:pt x="18287970" y="10286983"/>
                </a:lnTo>
                <a:lnTo>
                  <a:pt x="0" y="10286983"/>
                </a:lnTo>
                <a:lnTo>
                  <a:pt x="0" y="0"/>
                </a:lnTo>
                <a:close/>
              </a:path>
            </a:pathLst>
          </a:custGeom>
          <a:blipFill>
            <a:blip r:embed="rId3"/>
            <a:stretch>
              <a:fillRect/>
            </a:stretch>
          </a:blipFill>
        </p:spPr>
      </p:sp>
      <p:grpSp>
        <p:nvGrpSpPr>
          <p:cNvPr id="3" name="Group 3"/>
          <p:cNvGrpSpPr>
            <a:grpSpLocks noChangeAspect="1"/>
          </p:cNvGrpSpPr>
          <p:nvPr/>
        </p:nvGrpSpPr>
        <p:grpSpPr>
          <a:xfrm>
            <a:off x="30" y="15"/>
            <a:ext cx="9264743" cy="8630834"/>
            <a:chOff x="0" y="0"/>
            <a:chExt cx="13097028" cy="12200908"/>
          </a:xfrm>
        </p:grpSpPr>
        <p:sp>
          <p:nvSpPr>
            <p:cNvPr id="4" name="Freeform 4" descr="Modern desktop computer in contemporary business office with statistics on the screen"/>
            <p:cNvSpPr/>
            <p:nvPr/>
          </p:nvSpPr>
          <p:spPr>
            <a:xfrm>
              <a:off x="0" y="0"/>
              <a:ext cx="13097002" cy="12200890"/>
            </a:xfrm>
            <a:custGeom>
              <a:avLst/>
              <a:gdLst/>
              <a:ahLst/>
              <a:cxnLst/>
              <a:rect l="l" t="t" r="r" b="b"/>
              <a:pathLst>
                <a:path w="13097002" h="12200890">
                  <a:moveTo>
                    <a:pt x="0" y="0"/>
                  </a:moveTo>
                  <a:lnTo>
                    <a:pt x="13097002" y="0"/>
                  </a:lnTo>
                  <a:lnTo>
                    <a:pt x="13097002" y="12200890"/>
                  </a:lnTo>
                  <a:lnTo>
                    <a:pt x="0" y="12200890"/>
                  </a:lnTo>
                  <a:lnTo>
                    <a:pt x="0" y="0"/>
                  </a:lnTo>
                  <a:close/>
                </a:path>
              </a:pathLst>
            </a:custGeom>
            <a:blipFill>
              <a:blip r:embed="rId4"/>
              <a:stretch>
                <a:fillRect l="-19671" r="-20098"/>
              </a:stretch>
            </a:blipFill>
          </p:spPr>
        </p:sp>
      </p:grpSp>
      <p:sp>
        <p:nvSpPr>
          <p:cNvPr id="5" name="TextBox 5"/>
          <p:cNvSpPr txBox="1"/>
          <p:nvPr/>
        </p:nvSpPr>
        <p:spPr>
          <a:xfrm>
            <a:off x="9776395" y="1019175"/>
            <a:ext cx="6182138" cy="571500"/>
          </a:xfrm>
          <a:prstGeom prst="rect">
            <a:avLst/>
          </a:prstGeom>
        </p:spPr>
        <p:txBody>
          <a:bodyPr lIns="0" tIns="0" rIns="0" bIns="0" rtlCol="0" anchor="t">
            <a:spAutoFit/>
          </a:bodyPr>
          <a:lstStyle/>
          <a:p>
            <a:pPr algn="l">
              <a:lnSpc>
                <a:spcPts val="4274"/>
              </a:lnSpc>
            </a:pPr>
            <a:r>
              <a:rPr lang="en-US" sz="3750" b="1">
                <a:solidFill>
                  <a:srgbClr val="F7F8F9"/>
                </a:solidFill>
                <a:latin typeface="Arimo Bold"/>
                <a:ea typeface="Arimo Bold"/>
                <a:cs typeface="Arimo Bold"/>
                <a:sym typeface="Arimo Bold"/>
              </a:rPr>
              <a:t>Introduction</a:t>
            </a:r>
          </a:p>
        </p:txBody>
      </p:sp>
      <p:sp>
        <p:nvSpPr>
          <p:cNvPr id="6" name="TextBox 6"/>
          <p:cNvSpPr txBox="1"/>
          <p:nvPr/>
        </p:nvSpPr>
        <p:spPr>
          <a:xfrm>
            <a:off x="9776395" y="2639550"/>
            <a:ext cx="4866421" cy="5991299"/>
          </a:xfrm>
          <a:prstGeom prst="rect">
            <a:avLst/>
          </a:prstGeom>
        </p:spPr>
        <p:txBody>
          <a:bodyPr lIns="0" tIns="0" rIns="0" bIns="0" rtlCol="0" anchor="t">
            <a:spAutoFit/>
          </a:bodyPr>
          <a:lstStyle/>
          <a:p>
            <a:pPr algn="l">
              <a:lnSpc>
                <a:spcPts val="3170"/>
              </a:lnSpc>
            </a:pPr>
            <a:r>
              <a:rPr lang="en-US" sz="2201" b="1">
                <a:solidFill>
                  <a:srgbClr val="F7F8F9"/>
                </a:solidFill>
                <a:latin typeface="Arimo Bold"/>
                <a:ea typeface="Arimo Bold"/>
                <a:cs typeface="Arimo Bold"/>
                <a:sym typeface="Arimo Bold"/>
              </a:rPr>
              <a:t>Excel Overview</a:t>
            </a:r>
          </a:p>
          <a:p>
            <a:pPr algn="l">
              <a:lnSpc>
                <a:spcPts val="3170"/>
              </a:lnSpc>
            </a:pPr>
            <a:r>
              <a:rPr lang="en-US" sz="2201">
                <a:solidFill>
                  <a:srgbClr val="F7F8F9"/>
                </a:solidFill>
                <a:latin typeface="Arimo"/>
                <a:ea typeface="Arimo"/>
                <a:cs typeface="Arimo"/>
                <a:sym typeface="Arimo"/>
              </a:rPr>
              <a:t>Excel is a powerful spreadsheet tool widely used across business, education, and finance sectors.</a:t>
            </a:r>
          </a:p>
          <a:p>
            <a:pPr algn="l">
              <a:lnSpc>
                <a:spcPts val="3170"/>
              </a:lnSpc>
            </a:pPr>
            <a:endParaRPr lang="en-US" sz="2201">
              <a:solidFill>
                <a:srgbClr val="F7F8F9"/>
              </a:solidFill>
              <a:latin typeface="Arimo"/>
              <a:ea typeface="Arimo"/>
              <a:cs typeface="Arimo"/>
              <a:sym typeface="Arimo"/>
            </a:endParaRPr>
          </a:p>
          <a:p>
            <a:pPr algn="l">
              <a:lnSpc>
                <a:spcPts val="3170"/>
              </a:lnSpc>
            </a:pPr>
            <a:r>
              <a:rPr lang="en-US" sz="2201" b="1">
                <a:solidFill>
                  <a:srgbClr val="F7F8F9"/>
                </a:solidFill>
                <a:latin typeface="Arimo Bold"/>
                <a:ea typeface="Arimo Bold"/>
                <a:cs typeface="Arimo Bold"/>
                <a:sym typeface="Arimo Bold"/>
              </a:rPr>
              <a:t>Training Objectives</a:t>
            </a:r>
          </a:p>
          <a:p>
            <a:pPr algn="l">
              <a:lnSpc>
                <a:spcPts val="3170"/>
              </a:lnSpc>
            </a:pPr>
            <a:r>
              <a:rPr lang="en-US" sz="2201">
                <a:solidFill>
                  <a:srgbClr val="F7F8F9"/>
                </a:solidFill>
                <a:latin typeface="Arimo"/>
                <a:ea typeface="Arimo"/>
                <a:cs typeface="Arimo"/>
                <a:sym typeface="Arimo"/>
              </a:rPr>
              <a:t>The course covers Excel interface, data entry, formatting, basic calculations, and file management skills.</a:t>
            </a:r>
          </a:p>
          <a:p>
            <a:pPr algn="l">
              <a:lnSpc>
                <a:spcPts val="3170"/>
              </a:lnSpc>
            </a:pPr>
            <a:endParaRPr lang="en-US" sz="2201">
              <a:solidFill>
                <a:srgbClr val="F7F8F9"/>
              </a:solidFill>
              <a:latin typeface="Arimo"/>
              <a:ea typeface="Arimo"/>
              <a:cs typeface="Arimo"/>
              <a:sym typeface="Arimo"/>
            </a:endParaRPr>
          </a:p>
          <a:p>
            <a:pPr algn="l">
              <a:lnSpc>
                <a:spcPts val="3170"/>
              </a:lnSpc>
            </a:pPr>
            <a:r>
              <a:rPr lang="en-US" sz="2201" b="1">
                <a:solidFill>
                  <a:srgbClr val="F7F8F9"/>
                </a:solidFill>
                <a:latin typeface="Arimo Bold"/>
                <a:ea typeface="Arimo Bold"/>
                <a:cs typeface="Arimo Bold"/>
                <a:sym typeface="Arimo Bold"/>
              </a:rPr>
              <a:t>Data Organization &amp; Analysis</a:t>
            </a:r>
          </a:p>
          <a:p>
            <a:pPr algn="l">
              <a:lnSpc>
                <a:spcPts val="3170"/>
              </a:lnSpc>
            </a:pPr>
            <a:r>
              <a:rPr lang="en-US" sz="2201">
                <a:solidFill>
                  <a:srgbClr val="F7F8F9"/>
                </a:solidFill>
                <a:latin typeface="Arimo"/>
                <a:ea typeface="Arimo"/>
                <a:cs typeface="Arimo"/>
                <a:sym typeface="Arimo"/>
              </a:rPr>
              <a:t>Excel helps users organize, analyze, and visualize data efficiently for informed decision-making.</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 y="17"/>
            <a:ext cx="18287970" cy="10286983"/>
          </a:xfrm>
          <a:custGeom>
            <a:avLst/>
            <a:gdLst/>
            <a:ahLst/>
            <a:cxnLst/>
            <a:rect l="l" t="t" r="r" b="b"/>
            <a:pathLst>
              <a:path w="18287970" h="10286983">
                <a:moveTo>
                  <a:pt x="0" y="0"/>
                </a:moveTo>
                <a:lnTo>
                  <a:pt x="18287970" y="0"/>
                </a:lnTo>
                <a:lnTo>
                  <a:pt x="18287970" y="10286983"/>
                </a:lnTo>
                <a:lnTo>
                  <a:pt x="0" y="10286983"/>
                </a:lnTo>
                <a:lnTo>
                  <a:pt x="0" y="0"/>
                </a:lnTo>
                <a:close/>
              </a:path>
            </a:pathLst>
          </a:custGeom>
          <a:blipFill>
            <a:blip r:embed="rId3"/>
            <a:stretch>
              <a:fillRect/>
            </a:stretch>
          </a:blipFill>
        </p:spPr>
      </p:sp>
      <p:grpSp>
        <p:nvGrpSpPr>
          <p:cNvPr id="3" name="Group 3"/>
          <p:cNvGrpSpPr>
            <a:grpSpLocks noChangeAspect="1"/>
          </p:cNvGrpSpPr>
          <p:nvPr/>
        </p:nvGrpSpPr>
        <p:grpSpPr>
          <a:xfrm>
            <a:off x="30" y="806247"/>
            <a:ext cx="9953652" cy="7757546"/>
            <a:chOff x="0" y="0"/>
            <a:chExt cx="13107840" cy="10215816"/>
          </a:xfrm>
        </p:grpSpPr>
        <p:sp>
          <p:nvSpPr>
            <p:cNvPr id="4" name="Freeform 4" descr="Credit score report"/>
            <p:cNvSpPr/>
            <p:nvPr/>
          </p:nvSpPr>
          <p:spPr>
            <a:xfrm>
              <a:off x="0" y="0"/>
              <a:ext cx="13107797" cy="10215753"/>
            </a:xfrm>
            <a:custGeom>
              <a:avLst/>
              <a:gdLst/>
              <a:ahLst/>
              <a:cxnLst/>
              <a:rect l="l" t="t" r="r" b="b"/>
              <a:pathLst>
                <a:path w="13107797" h="10215753">
                  <a:moveTo>
                    <a:pt x="0" y="0"/>
                  </a:moveTo>
                  <a:lnTo>
                    <a:pt x="13107797" y="0"/>
                  </a:lnTo>
                  <a:lnTo>
                    <a:pt x="13107797" y="10215753"/>
                  </a:lnTo>
                  <a:lnTo>
                    <a:pt x="0" y="10215753"/>
                  </a:lnTo>
                  <a:lnTo>
                    <a:pt x="0" y="0"/>
                  </a:lnTo>
                  <a:close/>
                </a:path>
              </a:pathLst>
            </a:custGeom>
            <a:blipFill>
              <a:blip r:embed="rId4"/>
              <a:stretch>
                <a:fillRect r="-3913" b="1"/>
              </a:stretch>
            </a:blipFill>
          </p:spPr>
        </p:sp>
      </p:grpSp>
      <p:sp>
        <p:nvSpPr>
          <p:cNvPr id="5" name="TextBox 5"/>
          <p:cNvSpPr txBox="1"/>
          <p:nvPr/>
        </p:nvSpPr>
        <p:spPr>
          <a:xfrm>
            <a:off x="10246677" y="796722"/>
            <a:ext cx="6753733" cy="571500"/>
          </a:xfrm>
          <a:prstGeom prst="rect">
            <a:avLst/>
          </a:prstGeom>
        </p:spPr>
        <p:txBody>
          <a:bodyPr lIns="0" tIns="0" rIns="0" bIns="0" rtlCol="0" anchor="t">
            <a:spAutoFit/>
          </a:bodyPr>
          <a:lstStyle/>
          <a:p>
            <a:pPr algn="l">
              <a:lnSpc>
                <a:spcPts val="4274"/>
              </a:lnSpc>
            </a:pPr>
            <a:r>
              <a:rPr lang="en-US" sz="3750" b="1">
                <a:solidFill>
                  <a:srgbClr val="131313"/>
                </a:solidFill>
                <a:latin typeface="Arimo Bold"/>
                <a:ea typeface="Arimo Bold"/>
                <a:cs typeface="Arimo Bold"/>
                <a:sym typeface="Arimo Bold"/>
              </a:rPr>
              <a:t>Excel Interface</a:t>
            </a:r>
          </a:p>
        </p:txBody>
      </p:sp>
      <p:sp>
        <p:nvSpPr>
          <p:cNvPr id="6" name="TextBox 6"/>
          <p:cNvSpPr txBox="1"/>
          <p:nvPr/>
        </p:nvSpPr>
        <p:spPr>
          <a:xfrm>
            <a:off x="10246677" y="1582301"/>
            <a:ext cx="4248453" cy="7055739"/>
          </a:xfrm>
          <a:prstGeom prst="rect">
            <a:avLst/>
          </a:prstGeom>
        </p:spPr>
        <p:txBody>
          <a:bodyPr lIns="0" tIns="0" rIns="0" bIns="0" rtlCol="0" anchor="t">
            <a:spAutoFit/>
          </a:bodyPr>
          <a:lstStyle/>
          <a:p>
            <a:pPr algn="l">
              <a:lnSpc>
                <a:spcPts val="2808"/>
              </a:lnSpc>
            </a:pPr>
            <a:r>
              <a:rPr lang="en-US" sz="1950" b="1">
                <a:solidFill>
                  <a:srgbClr val="131313"/>
                </a:solidFill>
                <a:latin typeface="Arimo Bold"/>
                <a:ea typeface="Arimo Bold"/>
                <a:cs typeface="Arimo Bold"/>
                <a:sym typeface="Arimo Bold"/>
              </a:rPr>
              <a:t>Ribbon Overview</a:t>
            </a:r>
          </a:p>
          <a:p>
            <a:pPr algn="l">
              <a:lnSpc>
                <a:spcPts val="2808"/>
              </a:lnSpc>
            </a:pPr>
            <a:r>
              <a:rPr lang="en-US" sz="1950">
                <a:solidFill>
                  <a:srgbClr val="131313"/>
                </a:solidFill>
                <a:latin typeface="Arimo"/>
                <a:ea typeface="Arimo"/>
                <a:cs typeface="Arimo"/>
                <a:sym typeface="Arimo"/>
              </a:rPr>
              <a:t>The Ribbon contains tabs and command groups that organize Excel’s tools for efficient task management.</a:t>
            </a:r>
          </a:p>
          <a:p>
            <a:pPr algn="l">
              <a:lnSpc>
                <a:spcPts val="2808"/>
              </a:lnSpc>
            </a:pPr>
            <a:endParaRPr lang="en-US" sz="1950">
              <a:solidFill>
                <a:srgbClr val="131313"/>
              </a:solidFill>
              <a:latin typeface="Arimo"/>
              <a:ea typeface="Arimo"/>
              <a:cs typeface="Arimo"/>
              <a:sym typeface="Arimo"/>
            </a:endParaRPr>
          </a:p>
          <a:p>
            <a:pPr algn="l">
              <a:lnSpc>
                <a:spcPts val="2808"/>
              </a:lnSpc>
            </a:pPr>
            <a:r>
              <a:rPr lang="en-US" sz="1950" b="1">
                <a:solidFill>
                  <a:srgbClr val="131313"/>
                </a:solidFill>
                <a:latin typeface="Arimo Bold"/>
                <a:ea typeface="Arimo Bold"/>
                <a:cs typeface="Arimo Bold"/>
                <a:sym typeface="Arimo Bold"/>
              </a:rPr>
              <a:t>Worksheet Structure</a:t>
            </a:r>
          </a:p>
          <a:p>
            <a:pPr algn="l">
              <a:lnSpc>
                <a:spcPts val="2808"/>
              </a:lnSpc>
            </a:pPr>
            <a:r>
              <a:rPr lang="en-US" sz="1950">
                <a:solidFill>
                  <a:srgbClr val="131313"/>
                </a:solidFill>
                <a:latin typeface="Arimo"/>
                <a:ea typeface="Arimo"/>
                <a:cs typeface="Arimo"/>
                <a:sym typeface="Arimo"/>
              </a:rPr>
              <a:t>Worksheets contain columns and rows forming a grid where data is entered and organized in cells.</a:t>
            </a:r>
          </a:p>
          <a:p>
            <a:pPr algn="l">
              <a:lnSpc>
                <a:spcPts val="2808"/>
              </a:lnSpc>
            </a:pPr>
            <a:endParaRPr lang="en-US" sz="1950">
              <a:solidFill>
                <a:srgbClr val="131313"/>
              </a:solidFill>
              <a:latin typeface="Arimo"/>
              <a:ea typeface="Arimo"/>
              <a:cs typeface="Arimo"/>
              <a:sym typeface="Arimo"/>
            </a:endParaRPr>
          </a:p>
          <a:p>
            <a:pPr algn="l">
              <a:lnSpc>
                <a:spcPts val="2808"/>
              </a:lnSpc>
            </a:pPr>
            <a:r>
              <a:rPr lang="en-US" sz="1950" b="1">
                <a:solidFill>
                  <a:srgbClr val="131313"/>
                </a:solidFill>
                <a:latin typeface="Arimo Bold"/>
                <a:ea typeface="Arimo Bold"/>
                <a:cs typeface="Arimo Bold"/>
                <a:sym typeface="Arimo Bold"/>
              </a:rPr>
              <a:t>Formula Bar Function</a:t>
            </a:r>
          </a:p>
          <a:p>
            <a:pPr algn="l">
              <a:lnSpc>
                <a:spcPts val="2808"/>
              </a:lnSpc>
            </a:pPr>
            <a:r>
              <a:rPr lang="en-US" sz="1950">
                <a:solidFill>
                  <a:srgbClr val="131313"/>
                </a:solidFill>
                <a:latin typeface="Arimo"/>
                <a:ea typeface="Arimo"/>
                <a:cs typeface="Arimo"/>
                <a:sym typeface="Arimo"/>
              </a:rPr>
              <a:t>The Formula Bar displays and allows editing of cell contents and formulas for precise data manipulation.</a:t>
            </a:r>
          </a:p>
          <a:p>
            <a:pPr algn="l">
              <a:lnSpc>
                <a:spcPts val="2808"/>
              </a:lnSpc>
            </a:pPr>
            <a:endParaRPr lang="en-US" sz="1950">
              <a:solidFill>
                <a:srgbClr val="131313"/>
              </a:solidFill>
              <a:latin typeface="Arimo"/>
              <a:ea typeface="Arimo"/>
              <a:cs typeface="Arimo"/>
              <a:sym typeface="Arimo"/>
            </a:endParaRPr>
          </a:p>
          <a:p>
            <a:pPr algn="l">
              <a:lnSpc>
                <a:spcPts val="2808"/>
              </a:lnSpc>
            </a:pPr>
            <a:r>
              <a:rPr lang="en-US" sz="1950" b="1">
                <a:solidFill>
                  <a:srgbClr val="131313"/>
                </a:solidFill>
                <a:latin typeface="Arimo Bold"/>
                <a:ea typeface="Arimo Bold"/>
                <a:cs typeface="Arimo Bold"/>
                <a:sym typeface="Arimo Bold"/>
              </a:rPr>
              <a:t>Navigation Tools</a:t>
            </a:r>
          </a:p>
          <a:p>
            <a:pPr algn="l">
              <a:lnSpc>
                <a:spcPts val="2808"/>
              </a:lnSpc>
            </a:pPr>
            <a:r>
              <a:rPr lang="en-US" sz="1950">
                <a:solidFill>
                  <a:srgbClr val="131313"/>
                </a:solidFill>
                <a:latin typeface="Arimo"/>
                <a:ea typeface="Arimo"/>
                <a:cs typeface="Arimo"/>
                <a:sym typeface="Arimo"/>
              </a:rPr>
              <a:t>Using mouse, keyboard shortcuts, and scrollbars helps users navigate worksheets efficiently and confidently.</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 y="17"/>
            <a:ext cx="18287970" cy="10286983"/>
          </a:xfrm>
          <a:custGeom>
            <a:avLst/>
            <a:gdLst/>
            <a:ahLst/>
            <a:cxnLst/>
            <a:rect l="l" t="t" r="r" b="b"/>
            <a:pathLst>
              <a:path w="18287970" h="10286983">
                <a:moveTo>
                  <a:pt x="0" y="0"/>
                </a:moveTo>
                <a:lnTo>
                  <a:pt x="18287970" y="0"/>
                </a:lnTo>
                <a:lnTo>
                  <a:pt x="18287970" y="10286983"/>
                </a:lnTo>
                <a:lnTo>
                  <a:pt x="0" y="10286983"/>
                </a:lnTo>
                <a:lnTo>
                  <a:pt x="0" y="0"/>
                </a:lnTo>
                <a:close/>
              </a:path>
            </a:pathLst>
          </a:custGeom>
          <a:blipFill>
            <a:blip r:embed="rId3"/>
            <a:stretch>
              <a:fillRect/>
            </a:stretch>
          </a:blipFill>
        </p:spPr>
      </p:sp>
      <p:grpSp>
        <p:nvGrpSpPr>
          <p:cNvPr id="3" name="Group 3"/>
          <p:cNvGrpSpPr>
            <a:grpSpLocks noChangeAspect="1"/>
          </p:cNvGrpSpPr>
          <p:nvPr/>
        </p:nvGrpSpPr>
        <p:grpSpPr>
          <a:xfrm>
            <a:off x="30" y="15"/>
            <a:ext cx="4917661" cy="8598114"/>
            <a:chOff x="0" y="0"/>
            <a:chExt cx="6985976" cy="12214388"/>
          </a:xfrm>
        </p:grpSpPr>
        <p:sp>
          <p:nvSpPr>
            <p:cNvPr id="4" name="Freeform 4" descr="Analizing graphs with financial data"/>
            <p:cNvSpPr/>
            <p:nvPr/>
          </p:nvSpPr>
          <p:spPr>
            <a:xfrm>
              <a:off x="0" y="0"/>
              <a:ext cx="6986016" cy="12214352"/>
            </a:xfrm>
            <a:custGeom>
              <a:avLst/>
              <a:gdLst/>
              <a:ahLst/>
              <a:cxnLst/>
              <a:rect l="l" t="t" r="r" b="b"/>
              <a:pathLst>
                <a:path w="6986016" h="12214352">
                  <a:moveTo>
                    <a:pt x="0" y="0"/>
                  </a:moveTo>
                  <a:lnTo>
                    <a:pt x="6986016" y="0"/>
                  </a:lnTo>
                  <a:lnTo>
                    <a:pt x="6986016" y="12214352"/>
                  </a:lnTo>
                  <a:lnTo>
                    <a:pt x="0" y="12214352"/>
                  </a:lnTo>
                  <a:lnTo>
                    <a:pt x="0" y="0"/>
                  </a:lnTo>
                  <a:close/>
                </a:path>
              </a:pathLst>
            </a:custGeom>
            <a:blipFill>
              <a:blip r:embed="rId4"/>
              <a:stretch>
                <a:fillRect l="-60100" r="-102219" b="1"/>
              </a:stretch>
            </a:blipFill>
          </p:spPr>
        </p:sp>
      </p:grpSp>
      <p:sp>
        <p:nvSpPr>
          <p:cNvPr id="5" name="TextBox 5"/>
          <p:cNvSpPr txBox="1"/>
          <p:nvPr/>
        </p:nvSpPr>
        <p:spPr>
          <a:xfrm>
            <a:off x="5436390" y="499638"/>
            <a:ext cx="10774628" cy="571500"/>
          </a:xfrm>
          <a:prstGeom prst="rect">
            <a:avLst/>
          </a:prstGeom>
        </p:spPr>
        <p:txBody>
          <a:bodyPr lIns="0" tIns="0" rIns="0" bIns="0" rtlCol="0" anchor="t">
            <a:spAutoFit/>
          </a:bodyPr>
          <a:lstStyle/>
          <a:p>
            <a:pPr algn="l">
              <a:lnSpc>
                <a:spcPts val="4274"/>
              </a:lnSpc>
            </a:pPr>
            <a:r>
              <a:rPr lang="en-US" sz="3750" b="1">
                <a:solidFill>
                  <a:srgbClr val="F7F8F9"/>
                </a:solidFill>
                <a:latin typeface="Arimo Bold"/>
                <a:ea typeface="Arimo Bold"/>
                <a:cs typeface="Arimo Bold"/>
                <a:sym typeface="Arimo Bold"/>
              </a:rPr>
              <a:t>Entering and Editing Data</a:t>
            </a:r>
          </a:p>
        </p:txBody>
      </p:sp>
      <p:sp>
        <p:nvSpPr>
          <p:cNvPr id="6" name="TextBox 6"/>
          <p:cNvSpPr txBox="1"/>
          <p:nvPr/>
        </p:nvSpPr>
        <p:spPr>
          <a:xfrm>
            <a:off x="5436390" y="2451085"/>
            <a:ext cx="8729149" cy="5708142"/>
          </a:xfrm>
          <a:prstGeom prst="rect">
            <a:avLst/>
          </a:prstGeom>
        </p:spPr>
        <p:txBody>
          <a:bodyPr lIns="0" tIns="0" rIns="0" bIns="0" rtlCol="0" anchor="t">
            <a:spAutoFit/>
          </a:bodyPr>
          <a:lstStyle/>
          <a:p>
            <a:pPr algn="l">
              <a:lnSpc>
                <a:spcPts val="3024"/>
              </a:lnSpc>
            </a:pPr>
            <a:r>
              <a:rPr lang="en-US" sz="2100" b="1">
                <a:solidFill>
                  <a:srgbClr val="F7F8F9"/>
                </a:solidFill>
                <a:latin typeface="Arimo Bold"/>
                <a:ea typeface="Arimo Bold"/>
                <a:cs typeface="Arimo Bold"/>
                <a:sym typeface="Arimo Bold"/>
              </a:rPr>
              <a:t>Data Entry Basics</a:t>
            </a:r>
          </a:p>
          <a:p>
            <a:pPr algn="l">
              <a:lnSpc>
                <a:spcPts val="3024"/>
              </a:lnSpc>
            </a:pPr>
            <a:r>
              <a:rPr lang="en-US" sz="2100">
                <a:solidFill>
                  <a:srgbClr val="F7F8F9"/>
                </a:solidFill>
                <a:latin typeface="Arimo"/>
                <a:ea typeface="Arimo"/>
                <a:cs typeface="Arimo"/>
                <a:sym typeface="Arimo"/>
              </a:rPr>
              <a:t>Input text, numbers, and dates directly into Excel cells for organized data management.</a:t>
            </a:r>
          </a:p>
          <a:p>
            <a:pPr algn="l">
              <a:lnSpc>
                <a:spcPts val="3024"/>
              </a:lnSpc>
            </a:pPr>
            <a:endParaRPr lang="en-US" sz="2100">
              <a:solidFill>
                <a:srgbClr val="F7F8F9"/>
              </a:solidFill>
              <a:latin typeface="Arimo"/>
              <a:ea typeface="Arimo"/>
              <a:cs typeface="Arimo"/>
              <a:sym typeface="Arimo"/>
            </a:endParaRPr>
          </a:p>
          <a:p>
            <a:pPr algn="l">
              <a:lnSpc>
                <a:spcPts val="3024"/>
              </a:lnSpc>
            </a:pPr>
            <a:r>
              <a:rPr lang="en-US" sz="2100" b="1">
                <a:solidFill>
                  <a:srgbClr val="F7F8F9"/>
                </a:solidFill>
                <a:latin typeface="Arimo Bold"/>
                <a:ea typeface="Arimo Bold"/>
                <a:cs typeface="Arimo Bold"/>
                <a:sym typeface="Arimo Bold"/>
              </a:rPr>
              <a:t>Editing and Deleting Data</a:t>
            </a:r>
          </a:p>
          <a:p>
            <a:pPr algn="l">
              <a:lnSpc>
                <a:spcPts val="3024"/>
              </a:lnSpc>
            </a:pPr>
            <a:r>
              <a:rPr lang="en-US" sz="2100">
                <a:solidFill>
                  <a:srgbClr val="F7F8F9"/>
                </a:solidFill>
                <a:latin typeface="Arimo"/>
                <a:ea typeface="Arimo"/>
                <a:cs typeface="Arimo"/>
                <a:sym typeface="Arimo"/>
              </a:rPr>
              <a:t>Select cells to edit existing data or delete unwanted content efficiently in Excel.</a:t>
            </a:r>
          </a:p>
          <a:p>
            <a:pPr algn="l">
              <a:lnSpc>
                <a:spcPts val="3024"/>
              </a:lnSpc>
            </a:pPr>
            <a:endParaRPr lang="en-US" sz="2100">
              <a:solidFill>
                <a:srgbClr val="F7F8F9"/>
              </a:solidFill>
              <a:latin typeface="Arimo"/>
              <a:ea typeface="Arimo"/>
              <a:cs typeface="Arimo"/>
              <a:sym typeface="Arimo"/>
            </a:endParaRPr>
          </a:p>
          <a:p>
            <a:pPr algn="l">
              <a:lnSpc>
                <a:spcPts val="3024"/>
              </a:lnSpc>
            </a:pPr>
            <a:r>
              <a:rPr lang="en-US" sz="2100" b="1">
                <a:solidFill>
                  <a:srgbClr val="F7F8F9"/>
                </a:solidFill>
                <a:latin typeface="Arimo Bold"/>
                <a:ea typeface="Arimo Bold"/>
                <a:cs typeface="Arimo Bold"/>
                <a:sym typeface="Arimo Bold"/>
              </a:rPr>
              <a:t>Undo and Redo Actions</a:t>
            </a:r>
          </a:p>
          <a:p>
            <a:pPr algn="l">
              <a:lnSpc>
                <a:spcPts val="3024"/>
              </a:lnSpc>
            </a:pPr>
            <a:r>
              <a:rPr lang="en-US" sz="2100">
                <a:solidFill>
                  <a:srgbClr val="F7F8F9"/>
                </a:solidFill>
                <a:latin typeface="Arimo"/>
                <a:ea typeface="Arimo"/>
                <a:cs typeface="Arimo"/>
                <a:sym typeface="Arimo"/>
              </a:rPr>
              <a:t>Use Undo and Redo features to quickly correct mistakes and revert changes in Excel.</a:t>
            </a:r>
          </a:p>
          <a:p>
            <a:pPr algn="l">
              <a:lnSpc>
                <a:spcPts val="3024"/>
              </a:lnSpc>
            </a:pPr>
            <a:endParaRPr lang="en-US" sz="2100">
              <a:solidFill>
                <a:srgbClr val="F7F8F9"/>
              </a:solidFill>
              <a:latin typeface="Arimo"/>
              <a:ea typeface="Arimo"/>
              <a:cs typeface="Arimo"/>
              <a:sym typeface="Arimo"/>
            </a:endParaRPr>
          </a:p>
          <a:p>
            <a:pPr algn="l">
              <a:lnSpc>
                <a:spcPts val="3024"/>
              </a:lnSpc>
            </a:pPr>
            <a:r>
              <a:rPr lang="en-US" sz="2100" b="1">
                <a:solidFill>
                  <a:srgbClr val="F7F8F9"/>
                </a:solidFill>
                <a:latin typeface="Arimo Bold"/>
                <a:ea typeface="Arimo Bold"/>
                <a:cs typeface="Arimo Bold"/>
                <a:sym typeface="Arimo Bold"/>
              </a:rPr>
              <a:t>Practice with Sample Lists</a:t>
            </a:r>
          </a:p>
          <a:p>
            <a:pPr algn="l">
              <a:lnSpc>
                <a:spcPts val="3024"/>
              </a:lnSpc>
            </a:pPr>
            <a:r>
              <a:rPr lang="en-US" sz="2100">
                <a:solidFill>
                  <a:srgbClr val="F7F8F9"/>
                </a:solidFill>
                <a:latin typeface="Arimo"/>
                <a:ea typeface="Arimo"/>
                <a:cs typeface="Arimo"/>
                <a:sym typeface="Arimo"/>
              </a:rPr>
              <a:t>Practice data entry skills using sample contact lists or inventories for better accuracy.</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397"/>
            <a:ext cx="18396305" cy="10347922"/>
          </a:xfrm>
          <a:custGeom>
            <a:avLst/>
            <a:gdLst/>
            <a:ahLst/>
            <a:cxnLst/>
            <a:rect l="l" t="t" r="r" b="b"/>
            <a:pathLst>
              <a:path w="18396305" h="10347922">
                <a:moveTo>
                  <a:pt x="0" y="0"/>
                </a:moveTo>
                <a:lnTo>
                  <a:pt x="18396305" y="0"/>
                </a:lnTo>
                <a:lnTo>
                  <a:pt x="18396305" y="10347922"/>
                </a:lnTo>
                <a:lnTo>
                  <a:pt x="0" y="10347922"/>
                </a:lnTo>
                <a:lnTo>
                  <a:pt x="0" y="0"/>
                </a:lnTo>
                <a:close/>
              </a:path>
            </a:pathLst>
          </a:custGeom>
          <a:blipFill>
            <a:blip r:embed="rId3"/>
            <a:stretch>
              <a:fillRect/>
            </a:stretch>
          </a:blipFill>
        </p:spPr>
      </p:sp>
      <p:grpSp>
        <p:nvGrpSpPr>
          <p:cNvPr id="3" name="Group 3"/>
          <p:cNvGrpSpPr>
            <a:grpSpLocks noChangeAspect="1"/>
          </p:cNvGrpSpPr>
          <p:nvPr/>
        </p:nvGrpSpPr>
        <p:grpSpPr>
          <a:xfrm>
            <a:off x="0" y="0"/>
            <a:ext cx="5005091" cy="8739948"/>
            <a:chOff x="0" y="0"/>
            <a:chExt cx="6986028" cy="12199082"/>
          </a:xfrm>
        </p:grpSpPr>
        <p:sp>
          <p:nvSpPr>
            <p:cNvPr id="4" name="Freeform 4" descr="pencil on a golf scorecard."/>
            <p:cNvSpPr/>
            <p:nvPr/>
          </p:nvSpPr>
          <p:spPr>
            <a:xfrm>
              <a:off x="0" y="0"/>
              <a:ext cx="6986016" cy="12199112"/>
            </a:xfrm>
            <a:custGeom>
              <a:avLst/>
              <a:gdLst/>
              <a:ahLst/>
              <a:cxnLst/>
              <a:rect l="l" t="t" r="r" b="b"/>
              <a:pathLst>
                <a:path w="6986016" h="12199112">
                  <a:moveTo>
                    <a:pt x="0" y="0"/>
                  </a:moveTo>
                  <a:lnTo>
                    <a:pt x="6986016" y="0"/>
                  </a:lnTo>
                  <a:lnTo>
                    <a:pt x="6986016" y="12199112"/>
                  </a:lnTo>
                  <a:lnTo>
                    <a:pt x="0" y="12199112"/>
                  </a:lnTo>
                  <a:lnTo>
                    <a:pt x="0" y="0"/>
                  </a:lnTo>
                  <a:close/>
                </a:path>
              </a:pathLst>
            </a:custGeom>
            <a:blipFill>
              <a:blip r:embed="rId4"/>
              <a:stretch>
                <a:fillRect l="-61309" r="-83303"/>
              </a:stretch>
            </a:blipFill>
          </p:spPr>
        </p:sp>
      </p:grpSp>
      <p:sp>
        <p:nvSpPr>
          <p:cNvPr id="5" name="TextBox 5"/>
          <p:cNvSpPr txBox="1"/>
          <p:nvPr/>
        </p:nvSpPr>
        <p:spPr>
          <a:xfrm>
            <a:off x="5588360" y="1019175"/>
            <a:ext cx="10611612" cy="571500"/>
          </a:xfrm>
          <a:prstGeom prst="rect">
            <a:avLst/>
          </a:prstGeom>
        </p:spPr>
        <p:txBody>
          <a:bodyPr lIns="0" tIns="0" rIns="0" bIns="0" rtlCol="0" anchor="t">
            <a:spAutoFit/>
          </a:bodyPr>
          <a:lstStyle/>
          <a:p>
            <a:pPr algn="l">
              <a:lnSpc>
                <a:spcPts val="4274"/>
              </a:lnSpc>
            </a:pPr>
            <a:r>
              <a:rPr lang="en-US" sz="3750" b="1">
                <a:solidFill>
                  <a:srgbClr val="131313"/>
                </a:solidFill>
                <a:latin typeface="Arimo Bold"/>
                <a:ea typeface="Arimo Bold"/>
                <a:cs typeface="Arimo Bold"/>
                <a:sym typeface="Arimo Bold"/>
              </a:rPr>
              <a:t>Basic Formatting</a:t>
            </a:r>
          </a:p>
        </p:txBody>
      </p:sp>
      <p:sp>
        <p:nvSpPr>
          <p:cNvPr id="6" name="TextBox 6"/>
          <p:cNvSpPr txBox="1"/>
          <p:nvPr/>
        </p:nvSpPr>
        <p:spPr>
          <a:xfrm>
            <a:off x="5588360" y="3031806"/>
            <a:ext cx="8849813" cy="5708142"/>
          </a:xfrm>
          <a:prstGeom prst="rect">
            <a:avLst/>
          </a:prstGeom>
        </p:spPr>
        <p:txBody>
          <a:bodyPr lIns="0" tIns="0" rIns="0" bIns="0" rtlCol="0" anchor="t">
            <a:spAutoFit/>
          </a:bodyPr>
          <a:lstStyle/>
          <a:p>
            <a:pPr algn="l">
              <a:lnSpc>
                <a:spcPts val="3024"/>
              </a:lnSpc>
            </a:pPr>
            <a:r>
              <a:rPr lang="en-US" sz="2100" b="1">
                <a:solidFill>
                  <a:srgbClr val="131313"/>
                </a:solidFill>
                <a:latin typeface="Arimo Bold"/>
                <a:ea typeface="Arimo Bold"/>
                <a:cs typeface="Arimo Bold"/>
                <a:sym typeface="Arimo Bold"/>
              </a:rPr>
              <a:t>Font Customization</a:t>
            </a:r>
          </a:p>
          <a:p>
            <a:pPr algn="l">
              <a:lnSpc>
                <a:spcPts val="3024"/>
              </a:lnSpc>
            </a:pPr>
            <a:r>
              <a:rPr lang="en-US" sz="2100">
                <a:solidFill>
                  <a:srgbClr val="131313"/>
                </a:solidFill>
                <a:latin typeface="Arimo"/>
                <a:ea typeface="Arimo"/>
                <a:cs typeface="Arimo"/>
                <a:sym typeface="Arimo"/>
              </a:rPr>
              <a:t>Change font type, size, and color to emphasize key information and improve readability.</a:t>
            </a:r>
          </a:p>
          <a:p>
            <a:pPr algn="l">
              <a:lnSpc>
                <a:spcPts val="3024"/>
              </a:lnSpc>
            </a:pPr>
            <a:endParaRPr lang="en-US" sz="2100">
              <a:solidFill>
                <a:srgbClr val="131313"/>
              </a:solidFill>
              <a:latin typeface="Arimo"/>
              <a:ea typeface="Arimo"/>
              <a:cs typeface="Arimo"/>
              <a:sym typeface="Arimo"/>
            </a:endParaRPr>
          </a:p>
          <a:p>
            <a:pPr algn="l">
              <a:lnSpc>
                <a:spcPts val="3024"/>
              </a:lnSpc>
            </a:pPr>
            <a:r>
              <a:rPr lang="en-US" sz="2100" b="1">
                <a:solidFill>
                  <a:srgbClr val="131313"/>
                </a:solidFill>
                <a:latin typeface="Arimo Bold"/>
                <a:ea typeface="Arimo Bold"/>
                <a:cs typeface="Arimo Bold"/>
                <a:sym typeface="Arimo Bold"/>
              </a:rPr>
              <a:t>Text Emphasis</a:t>
            </a:r>
          </a:p>
          <a:p>
            <a:pPr algn="l">
              <a:lnSpc>
                <a:spcPts val="3024"/>
              </a:lnSpc>
            </a:pPr>
            <a:r>
              <a:rPr lang="en-US" sz="2100">
                <a:solidFill>
                  <a:srgbClr val="131313"/>
                </a:solidFill>
                <a:latin typeface="Arimo"/>
                <a:ea typeface="Arimo"/>
                <a:cs typeface="Arimo"/>
                <a:sym typeface="Arimo"/>
              </a:rPr>
              <a:t>Use bold, italics, and underline to highlight important data or headers effectively.</a:t>
            </a:r>
          </a:p>
          <a:p>
            <a:pPr algn="l">
              <a:lnSpc>
                <a:spcPts val="3024"/>
              </a:lnSpc>
            </a:pPr>
            <a:endParaRPr lang="en-US" sz="2100">
              <a:solidFill>
                <a:srgbClr val="131313"/>
              </a:solidFill>
              <a:latin typeface="Arimo"/>
              <a:ea typeface="Arimo"/>
              <a:cs typeface="Arimo"/>
              <a:sym typeface="Arimo"/>
            </a:endParaRPr>
          </a:p>
          <a:p>
            <a:pPr algn="l">
              <a:lnSpc>
                <a:spcPts val="3024"/>
              </a:lnSpc>
            </a:pPr>
            <a:r>
              <a:rPr lang="en-US" sz="2100" b="1">
                <a:solidFill>
                  <a:srgbClr val="131313"/>
                </a:solidFill>
                <a:latin typeface="Arimo Bold"/>
                <a:ea typeface="Arimo Bold"/>
                <a:cs typeface="Arimo Bold"/>
                <a:sym typeface="Arimo Bold"/>
              </a:rPr>
              <a:t>Cell Layout Adjustments</a:t>
            </a:r>
          </a:p>
          <a:p>
            <a:pPr algn="l">
              <a:lnSpc>
                <a:spcPts val="3024"/>
              </a:lnSpc>
            </a:pPr>
            <a:r>
              <a:rPr lang="en-US" sz="2100">
                <a:solidFill>
                  <a:srgbClr val="131313"/>
                </a:solidFill>
                <a:latin typeface="Arimo"/>
                <a:ea typeface="Arimo"/>
                <a:cs typeface="Arimo"/>
                <a:sym typeface="Arimo"/>
              </a:rPr>
              <a:t>Adjust column widths and row heights to ensure data fits neatly and remains visible.</a:t>
            </a:r>
          </a:p>
          <a:p>
            <a:pPr algn="l">
              <a:lnSpc>
                <a:spcPts val="3024"/>
              </a:lnSpc>
            </a:pPr>
            <a:endParaRPr lang="en-US" sz="2100">
              <a:solidFill>
                <a:srgbClr val="131313"/>
              </a:solidFill>
              <a:latin typeface="Arimo"/>
              <a:ea typeface="Arimo"/>
              <a:cs typeface="Arimo"/>
              <a:sym typeface="Arimo"/>
            </a:endParaRPr>
          </a:p>
          <a:p>
            <a:pPr algn="l">
              <a:lnSpc>
                <a:spcPts val="3024"/>
              </a:lnSpc>
            </a:pPr>
            <a:r>
              <a:rPr lang="en-US" sz="2100" b="1">
                <a:solidFill>
                  <a:srgbClr val="131313"/>
                </a:solidFill>
                <a:latin typeface="Arimo Bold"/>
                <a:ea typeface="Arimo Bold"/>
                <a:cs typeface="Arimo Bold"/>
                <a:sym typeface="Arimo Bold"/>
              </a:rPr>
              <a:t>Borders and Fill Colors</a:t>
            </a:r>
          </a:p>
          <a:p>
            <a:pPr algn="l">
              <a:lnSpc>
                <a:spcPts val="3024"/>
              </a:lnSpc>
            </a:pPr>
            <a:r>
              <a:rPr lang="en-US" sz="2100">
                <a:solidFill>
                  <a:srgbClr val="131313"/>
                </a:solidFill>
                <a:latin typeface="Arimo"/>
                <a:ea typeface="Arimo"/>
                <a:cs typeface="Arimo"/>
                <a:sym typeface="Arimo"/>
              </a:rPr>
              <a:t>Apply borders and fill colors to distinguish sections and highlight key figures visually.</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a:grpSpLocks noChangeAspect="1"/>
          </p:cNvGrpSpPr>
          <p:nvPr/>
        </p:nvGrpSpPr>
        <p:grpSpPr>
          <a:xfrm>
            <a:off x="30" y="15"/>
            <a:ext cx="4918587" cy="8599733"/>
            <a:chOff x="0" y="0"/>
            <a:chExt cx="6985976" cy="12214388"/>
          </a:xfrm>
        </p:grpSpPr>
        <p:sp>
          <p:nvSpPr>
            <p:cNvPr id="4" name="Freeform 4" descr="numerals and finance"/>
            <p:cNvSpPr/>
            <p:nvPr/>
          </p:nvSpPr>
          <p:spPr>
            <a:xfrm>
              <a:off x="0" y="0"/>
              <a:ext cx="6986016" cy="12214352"/>
            </a:xfrm>
            <a:custGeom>
              <a:avLst/>
              <a:gdLst/>
              <a:ahLst/>
              <a:cxnLst/>
              <a:rect l="l" t="t" r="r" b="b"/>
              <a:pathLst>
                <a:path w="6986016" h="12214352">
                  <a:moveTo>
                    <a:pt x="0" y="0"/>
                  </a:moveTo>
                  <a:lnTo>
                    <a:pt x="6986016" y="0"/>
                  </a:lnTo>
                  <a:lnTo>
                    <a:pt x="6986016" y="12214352"/>
                  </a:lnTo>
                  <a:lnTo>
                    <a:pt x="0" y="12214352"/>
                  </a:lnTo>
                  <a:lnTo>
                    <a:pt x="0" y="0"/>
                  </a:lnTo>
                  <a:close/>
                </a:path>
              </a:pathLst>
            </a:custGeom>
            <a:blipFill>
              <a:blip r:embed="rId4"/>
              <a:stretch>
                <a:fillRect l="-42314" r="-120004" b="1"/>
              </a:stretch>
            </a:blipFill>
          </p:spPr>
        </p:sp>
      </p:grpSp>
      <p:sp>
        <p:nvSpPr>
          <p:cNvPr id="5" name="TextBox 5"/>
          <p:cNvSpPr txBox="1"/>
          <p:nvPr/>
        </p:nvSpPr>
        <p:spPr>
          <a:xfrm>
            <a:off x="5499974" y="1019175"/>
            <a:ext cx="8788871" cy="571500"/>
          </a:xfrm>
          <a:prstGeom prst="rect">
            <a:avLst/>
          </a:prstGeom>
        </p:spPr>
        <p:txBody>
          <a:bodyPr lIns="0" tIns="0" rIns="0" bIns="0" rtlCol="0" anchor="t">
            <a:spAutoFit/>
          </a:bodyPr>
          <a:lstStyle/>
          <a:p>
            <a:pPr algn="l">
              <a:lnSpc>
                <a:spcPts val="4274"/>
              </a:lnSpc>
            </a:pPr>
            <a:r>
              <a:rPr lang="en-US" sz="3750" b="1">
                <a:solidFill>
                  <a:srgbClr val="F7F8F9"/>
                </a:solidFill>
                <a:latin typeface="Arimo Bold"/>
                <a:ea typeface="Arimo Bold"/>
                <a:cs typeface="Arimo Bold"/>
                <a:sym typeface="Arimo Bold"/>
              </a:rPr>
              <a:t>Simple Calculations</a:t>
            </a:r>
          </a:p>
        </p:txBody>
      </p:sp>
      <p:sp>
        <p:nvSpPr>
          <p:cNvPr id="6" name="TextBox 6"/>
          <p:cNvSpPr txBox="1"/>
          <p:nvPr/>
        </p:nvSpPr>
        <p:spPr>
          <a:xfrm>
            <a:off x="5499974" y="2891606"/>
            <a:ext cx="8982967" cy="5708142"/>
          </a:xfrm>
          <a:prstGeom prst="rect">
            <a:avLst/>
          </a:prstGeom>
        </p:spPr>
        <p:txBody>
          <a:bodyPr lIns="0" tIns="0" rIns="0" bIns="0" rtlCol="0" anchor="t">
            <a:spAutoFit/>
          </a:bodyPr>
          <a:lstStyle/>
          <a:p>
            <a:pPr algn="l">
              <a:lnSpc>
                <a:spcPts val="3024"/>
              </a:lnSpc>
            </a:pPr>
            <a:r>
              <a:rPr lang="en-US" sz="2100" b="1">
                <a:solidFill>
                  <a:srgbClr val="F7F8F9"/>
                </a:solidFill>
                <a:latin typeface="Arimo Bold"/>
                <a:ea typeface="Arimo Bold"/>
                <a:cs typeface="Arimo Bold"/>
                <a:sym typeface="Arimo Bold"/>
              </a:rPr>
              <a:t>Basic Arithmetic Formulas</a:t>
            </a:r>
          </a:p>
          <a:p>
            <a:pPr algn="l">
              <a:lnSpc>
                <a:spcPts val="3024"/>
              </a:lnSpc>
            </a:pPr>
            <a:r>
              <a:rPr lang="en-US" sz="2100">
                <a:solidFill>
                  <a:srgbClr val="F7F8F9"/>
                </a:solidFill>
                <a:latin typeface="Arimo"/>
                <a:ea typeface="Arimo"/>
                <a:cs typeface="Arimo"/>
                <a:sym typeface="Arimo"/>
              </a:rPr>
              <a:t>Users can perform simple calculations like addition and subtraction using straightforward Excel formulas.</a:t>
            </a:r>
          </a:p>
          <a:p>
            <a:pPr algn="l">
              <a:lnSpc>
                <a:spcPts val="3024"/>
              </a:lnSpc>
            </a:pPr>
            <a:endParaRPr lang="en-US" sz="2100">
              <a:solidFill>
                <a:srgbClr val="F7F8F9"/>
              </a:solidFill>
              <a:latin typeface="Arimo"/>
              <a:ea typeface="Arimo"/>
              <a:cs typeface="Arimo"/>
              <a:sym typeface="Arimo"/>
            </a:endParaRPr>
          </a:p>
          <a:p>
            <a:pPr algn="l">
              <a:lnSpc>
                <a:spcPts val="3024"/>
              </a:lnSpc>
            </a:pPr>
            <a:r>
              <a:rPr lang="en-US" sz="2100" b="1">
                <a:solidFill>
                  <a:srgbClr val="F7F8F9"/>
                </a:solidFill>
                <a:latin typeface="Arimo Bold"/>
                <a:ea typeface="Arimo Bold"/>
                <a:cs typeface="Arimo Bold"/>
                <a:sym typeface="Arimo Bold"/>
              </a:rPr>
              <a:t>AutoSum Function</a:t>
            </a:r>
          </a:p>
          <a:p>
            <a:pPr algn="l">
              <a:lnSpc>
                <a:spcPts val="3024"/>
              </a:lnSpc>
            </a:pPr>
            <a:r>
              <a:rPr lang="en-US" sz="2100">
                <a:solidFill>
                  <a:srgbClr val="F7F8F9"/>
                </a:solidFill>
                <a:latin typeface="Arimo"/>
                <a:ea typeface="Arimo"/>
                <a:cs typeface="Arimo"/>
                <a:sym typeface="Arimo"/>
              </a:rPr>
              <a:t>AutoSum quickly totals rows or columns, simplifying the calculation process for users.</a:t>
            </a:r>
          </a:p>
          <a:p>
            <a:pPr algn="l">
              <a:lnSpc>
                <a:spcPts val="3024"/>
              </a:lnSpc>
            </a:pPr>
            <a:endParaRPr lang="en-US" sz="2100">
              <a:solidFill>
                <a:srgbClr val="F7F8F9"/>
              </a:solidFill>
              <a:latin typeface="Arimo"/>
              <a:ea typeface="Arimo"/>
              <a:cs typeface="Arimo"/>
              <a:sym typeface="Arimo"/>
            </a:endParaRPr>
          </a:p>
          <a:p>
            <a:pPr algn="l">
              <a:lnSpc>
                <a:spcPts val="3024"/>
              </a:lnSpc>
            </a:pPr>
            <a:r>
              <a:rPr lang="en-US" sz="2100" b="1">
                <a:solidFill>
                  <a:srgbClr val="F7F8F9"/>
                </a:solidFill>
                <a:latin typeface="Arimo Bold"/>
                <a:ea typeface="Arimo Bold"/>
                <a:cs typeface="Arimo Bold"/>
                <a:sym typeface="Arimo Bold"/>
              </a:rPr>
              <a:t>Formula Practice Benefits</a:t>
            </a:r>
          </a:p>
          <a:p>
            <a:pPr algn="l">
              <a:lnSpc>
                <a:spcPts val="3024"/>
              </a:lnSpc>
            </a:pPr>
            <a:r>
              <a:rPr lang="en-US" sz="2100">
                <a:solidFill>
                  <a:srgbClr val="F7F8F9"/>
                </a:solidFill>
                <a:latin typeface="Arimo"/>
                <a:ea typeface="Arimo"/>
                <a:cs typeface="Arimo"/>
                <a:sym typeface="Arimo"/>
              </a:rPr>
              <a:t>Practicing with basic budgets or sums builds confidence and understanding of Excel formula entry and editing.</a:t>
            </a:r>
          </a:p>
          <a:p>
            <a:pPr algn="l">
              <a:lnSpc>
                <a:spcPts val="3024"/>
              </a:lnSpc>
            </a:pPr>
            <a:endParaRPr lang="en-US" sz="2100">
              <a:solidFill>
                <a:srgbClr val="F7F8F9"/>
              </a:solidFill>
              <a:latin typeface="Arimo"/>
              <a:ea typeface="Arimo"/>
              <a:cs typeface="Arimo"/>
              <a:sym typeface="Arimo"/>
            </a:endParaRPr>
          </a:p>
          <a:p>
            <a:pPr algn="l">
              <a:lnSpc>
                <a:spcPts val="3024"/>
              </a:lnSpc>
            </a:pPr>
            <a:r>
              <a:rPr lang="en-US" sz="2100" b="1">
                <a:solidFill>
                  <a:srgbClr val="F7F8F9"/>
                </a:solidFill>
                <a:latin typeface="Arimo Bold"/>
                <a:ea typeface="Arimo Bold"/>
                <a:cs typeface="Arimo Bold"/>
                <a:sym typeface="Arimo Bold"/>
              </a:rPr>
              <a:t>Foundation for Advanced Tasks</a:t>
            </a:r>
          </a:p>
          <a:p>
            <a:pPr algn="l">
              <a:lnSpc>
                <a:spcPts val="3024"/>
              </a:lnSpc>
            </a:pPr>
            <a:r>
              <a:rPr lang="en-US" sz="2100">
                <a:solidFill>
                  <a:srgbClr val="F7F8F9"/>
                </a:solidFill>
                <a:latin typeface="Arimo"/>
                <a:ea typeface="Arimo"/>
                <a:cs typeface="Arimo"/>
                <a:sym typeface="Arimo"/>
              </a:rPr>
              <a:t>Mastering basic formulas is essential before moving on to complex data analysis and automation in Excel.</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 y="17"/>
            <a:ext cx="18287970" cy="10286983"/>
          </a:xfrm>
          <a:custGeom>
            <a:avLst/>
            <a:gdLst/>
            <a:ahLst/>
            <a:cxnLst/>
            <a:rect l="l" t="t" r="r" b="b"/>
            <a:pathLst>
              <a:path w="18287970" h="10286983">
                <a:moveTo>
                  <a:pt x="0" y="0"/>
                </a:moveTo>
                <a:lnTo>
                  <a:pt x="18287970" y="0"/>
                </a:lnTo>
                <a:lnTo>
                  <a:pt x="18287970" y="10286983"/>
                </a:lnTo>
                <a:lnTo>
                  <a:pt x="0" y="10286983"/>
                </a:lnTo>
                <a:lnTo>
                  <a:pt x="0" y="0"/>
                </a:lnTo>
                <a:close/>
              </a:path>
            </a:pathLst>
          </a:custGeom>
          <a:blipFill>
            <a:blip r:embed="rId3"/>
            <a:stretch>
              <a:fillRect/>
            </a:stretch>
          </a:blipFill>
        </p:spPr>
      </p:sp>
      <p:grpSp>
        <p:nvGrpSpPr>
          <p:cNvPr id="3" name="Group 3"/>
          <p:cNvGrpSpPr>
            <a:grpSpLocks noChangeAspect="1"/>
          </p:cNvGrpSpPr>
          <p:nvPr/>
        </p:nvGrpSpPr>
        <p:grpSpPr>
          <a:xfrm>
            <a:off x="30" y="15"/>
            <a:ext cx="9285442" cy="8650117"/>
            <a:chOff x="0" y="0"/>
            <a:chExt cx="13097028" cy="12200908"/>
          </a:xfrm>
        </p:grpSpPr>
        <p:sp>
          <p:nvSpPr>
            <p:cNvPr id="4" name="Freeform 4" descr="Legal and tax documents, legal advisory and soliciting, business and financial investments into assets or capital, capital gains and cryptocurrency trading - services which are supported by legal companies"/>
            <p:cNvSpPr/>
            <p:nvPr/>
          </p:nvSpPr>
          <p:spPr>
            <a:xfrm>
              <a:off x="0" y="0"/>
              <a:ext cx="13097002" cy="12200890"/>
            </a:xfrm>
            <a:custGeom>
              <a:avLst/>
              <a:gdLst/>
              <a:ahLst/>
              <a:cxnLst/>
              <a:rect l="l" t="t" r="r" b="b"/>
              <a:pathLst>
                <a:path w="13097002" h="12200890">
                  <a:moveTo>
                    <a:pt x="0" y="0"/>
                  </a:moveTo>
                  <a:lnTo>
                    <a:pt x="13097002" y="0"/>
                  </a:lnTo>
                  <a:lnTo>
                    <a:pt x="13097002" y="12200890"/>
                  </a:lnTo>
                  <a:lnTo>
                    <a:pt x="0" y="12200890"/>
                  </a:lnTo>
                  <a:lnTo>
                    <a:pt x="0" y="0"/>
                  </a:lnTo>
                  <a:close/>
                </a:path>
              </a:pathLst>
            </a:custGeom>
            <a:blipFill>
              <a:blip r:embed="rId4"/>
              <a:stretch>
                <a:fillRect l="-24543" r="-4890"/>
              </a:stretch>
            </a:blipFill>
          </p:spPr>
        </p:sp>
      </p:grpSp>
      <p:sp>
        <p:nvSpPr>
          <p:cNvPr id="5" name="TextBox 5"/>
          <p:cNvSpPr txBox="1"/>
          <p:nvPr/>
        </p:nvSpPr>
        <p:spPr>
          <a:xfrm>
            <a:off x="9806256" y="1390079"/>
            <a:ext cx="6182138" cy="571500"/>
          </a:xfrm>
          <a:prstGeom prst="rect">
            <a:avLst/>
          </a:prstGeom>
        </p:spPr>
        <p:txBody>
          <a:bodyPr lIns="0" tIns="0" rIns="0" bIns="0" rtlCol="0" anchor="t">
            <a:spAutoFit/>
          </a:bodyPr>
          <a:lstStyle/>
          <a:p>
            <a:pPr algn="l">
              <a:lnSpc>
                <a:spcPts val="4274"/>
              </a:lnSpc>
            </a:pPr>
            <a:r>
              <a:rPr lang="en-US" sz="3750" b="1">
                <a:solidFill>
                  <a:srgbClr val="131313"/>
                </a:solidFill>
                <a:latin typeface="Arimo Bold"/>
                <a:ea typeface="Arimo Bold"/>
                <a:cs typeface="Arimo Bold"/>
                <a:sym typeface="Arimo Bold"/>
              </a:rPr>
              <a:t>Saving and Printing</a:t>
            </a:r>
          </a:p>
        </p:txBody>
      </p:sp>
      <p:sp>
        <p:nvSpPr>
          <p:cNvPr id="6" name="TextBox 6"/>
          <p:cNvSpPr txBox="1"/>
          <p:nvPr/>
        </p:nvSpPr>
        <p:spPr>
          <a:xfrm>
            <a:off x="9806256" y="3322990"/>
            <a:ext cx="4600769" cy="5327142"/>
          </a:xfrm>
          <a:prstGeom prst="rect">
            <a:avLst/>
          </a:prstGeom>
        </p:spPr>
        <p:txBody>
          <a:bodyPr lIns="0" tIns="0" rIns="0" bIns="0" rtlCol="0" anchor="t">
            <a:spAutoFit/>
          </a:bodyPr>
          <a:lstStyle/>
          <a:p>
            <a:pPr algn="l">
              <a:lnSpc>
                <a:spcPts val="3024"/>
              </a:lnSpc>
            </a:pPr>
            <a:r>
              <a:rPr lang="en-US" sz="2100" b="1">
                <a:solidFill>
                  <a:srgbClr val="131313"/>
                </a:solidFill>
                <a:latin typeface="Arimo Bold"/>
                <a:ea typeface="Arimo Bold"/>
                <a:cs typeface="Arimo Bold"/>
                <a:sym typeface="Arimo Bold"/>
              </a:rPr>
              <a:t>File Saving Options</a:t>
            </a:r>
          </a:p>
          <a:p>
            <a:pPr algn="l">
              <a:lnSpc>
                <a:spcPts val="3024"/>
              </a:lnSpc>
            </a:pPr>
            <a:r>
              <a:rPr lang="en-US" sz="2100">
                <a:solidFill>
                  <a:srgbClr val="131313"/>
                </a:solidFill>
                <a:latin typeface="Arimo"/>
                <a:ea typeface="Arimo"/>
                <a:cs typeface="Arimo"/>
                <a:sym typeface="Arimo"/>
              </a:rPr>
              <a:t>Excel offers Save and Save As options to prevent data loss and manage files effectively in various formats.</a:t>
            </a:r>
          </a:p>
          <a:p>
            <a:pPr algn="l">
              <a:lnSpc>
                <a:spcPts val="3024"/>
              </a:lnSpc>
            </a:pPr>
            <a:endParaRPr lang="en-US" sz="2100">
              <a:solidFill>
                <a:srgbClr val="131313"/>
              </a:solidFill>
              <a:latin typeface="Arimo"/>
              <a:ea typeface="Arimo"/>
              <a:cs typeface="Arimo"/>
              <a:sym typeface="Arimo"/>
            </a:endParaRPr>
          </a:p>
          <a:p>
            <a:pPr algn="l">
              <a:lnSpc>
                <a:spcPts val="3024"/>
              </a:lnSpc>
            </a:pPr>
            <a:r>
              <a:rPr lang="en-US" sz="2100" b="1">
                <a:solidFill>
                  <a:srgbClr val="131313"/>
                </a:solidFill>
                <a:latin typeface="Arimo Bold"/>
                <a:ea typeface="Arimo Bold"/>
                <a:cs typeface="Arimo Bold"/>
                <a:sym typeface="Arimo Bold"/>
              </a:rPr>
              <a:t>File Formats</a:t>
            </a:r>
          </a:p>
          <a:p>
            <a:pPr algn="l">
              <a:lnSpc>
                <a:spcPts val="3024"/>
              </a:lnSpc>
            </a:pPr>
            <a:r>
              <a:rPr lang="en-US" sz="2100">
                <a:solidFill>
                  <a:srgbClr val="131313"/>
                </a:solidFill>
                <a:latin typeface="Arimo"/>
                <a:ea typeface="Arimo"/>
                <a:cs typeface="Arimo"/>
                <a:sym typeface="Arimo"/>
              </a:rPr>
              <a:t>Excel supports multiple file formats including .xlsx to ensure compatibility across different applications.</a:t>
            </a:r>
          </a:p>
          <a:p>
            <a:pPr algn="l">
              <a:lnSpc>
                <a:spcPts val="3024"/>
              </a:lnSpc>
            </a:pPr>
            <a:endParaRPr lang="en-US" sz="2100">
              <a:solidFill>
                <a:srgbClr val="131313"/>
              </a:solidFill>
              <a:latin typeface="Arimo"/>
              <a:ea typeface="Arimo"/>
              <a:cs typeface="Arimo"/>
              <a:sym typeface="Arimo"/>
            </a:endParaRPr>
          </a:p>
          <a:p>
            <a:pPr algn="l">
              <a:lnSpc>
                <a:spcPts val="3024"/>
              </a:lnSpc>
            </a:pPr>
            <a:r>
              <a:rPr lang="en-US" sz="2100" b="1">
                <a:solidFill>
                  <a:srgbClr val="131313"/>
                </a:solidFill>
                <a:latin typeface="Arimo Bold"/>
                <a:ea typeface="Arimo Bold"/>
                <a:cs typeface="Arimo Bold"/>
                <a:sym typeface="Arimo Bold"/>
              </a:rPr>
              <a:t>Printing Features</a:t>
            </a:r>
          </a:p>
          <a:p>
            <a:pPr algn="l">
              <a:lnSpc>
                <a:spcPts val="3024"/>
              </a:lnSpc>
            </a:pPr>
            <a:r>
              <a:rPr lang="en-US" sz="2100">
                <a:solidFill>
                  <a:srgbClr val="131313"/>
                </a:solidFill>
                <a:latin typeface="Arimo"/>
                <a:ea typeface="Arimo"/>
                <a:cs typeface="Arimo"/>
                <a:sym typeface="Arimo"/>
              </a:rPr>
              <a:t>Excel's print preview and settings help users ensure documents print accurately and professionally.</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610646" y="1490922"/>
            <a:ext cx="2214207" cy="2214207"/>
            <a:chOff x="0" y="0"/>
            <a:chExt cx="2952276" cy="2952276"/>
          </a:xfrm>
        </p:grpSpPr>
        <p:sp>
          <p:nvSpPr>
            <p:cNvPr id="4" name="Freeform 4"/>
            <p:cNvSpPr/>
            <p:nvPr/>
          </p:nvSpPr>
          <p:spPr>
            <a:xfrm>
              <a:off x="0" y="0"/>
              <a:ext cx="2952242" cy="2952242"/>
            </a:xfrm>
            <a:custGeom>
              <a:avLst/>
              <a:gdLst/>
              <a:ahLst/>
              <a:cxnLst/>
              <a:rect l="l" t="t" r="r" b="b"/>
              <a:pathLst>
                <a:path w="2952242" h="2952242">
                  <a:moveTo>
                    <a:pt x="0" y="0"/>
                  </a:moveTo>
                  <a:lnTo>
                    <a:pt x="2952242" y="0"/>
                  </a:lnTo>
                  <a:lnTo>
                    <a:pt x="2952242" y="2952242"/>
                  </a:lnTo>
                  <a:lnTo>
                    <a:pt x="0" y="2952242"/>
                  </a:lnTo>
                  <a:close/>
                </a:path>
              </a:pathLst>
            </a:custGeom>
            <a:blipFill>
              <a:blip r:embed="rId4"/>
              <a:stretch>
                <a:fillRect l="-25018" r="-25019" b="-1"/>
              </a:stretch>
            </a:blipFill>
          </p:spPr>
        </p:sp>
      </p:grpSp>
      <p:grpSp>
        <p:nvGrpSpPr>
          <p:cNvPr id="5" name="Group 5"/>
          <p:cNvGrpSpPr/>
          <p:nvPr/>
        </p:nvGrpSpPr>
        <p:grpSpPr>
          <a:xfrm>
            <a:off x="610646" y="3924204"/>
            <a:ext cx="2214207" cy="2214207"/>
            <a:chOff x="0" y="0"/>
            <a:chExt cx="2952276" cy="2952276"/>
          </a:xfrm>
        </p:grpSpPr>
        <p:sp>
          <p:nvSpPr>
            <p:cNvPr id="6" name="Freeform 6"/>
            <p:cNvSpPr/>
            <p:nvPr/>
          </p:nvSpPr>
          <p:spPr>
            <a:xfrm>
              <a:off x="0" y="0"/>
              <a:ext cx="2952242" cy="2952242"/>
            </a:xfrm>
            <a:custGeom>
              <a:avLst/>
              <a:gdLst/>
              <a:ahLst/>
              <a:cxnLst/>
              <a:rect l="l" t="t" r="r" b="b"/>
              <a:pathLst>
                <a:path w="2952242" h="2952242">
                  <a:moveTo>
                    <a:pt x="0" y="0"/>
                  </a:moveTo>
                  <a:lnTo>
                    <a:pt x="2952242" y="0"/>
                  </a:lnTo>
                  <a:lnTo>
                    <a:pt x="2952242" y="2952242"/>
                  </a:lnTo>
                  <a:lnTo>
                    <a:pt x="0" y="2952242"/>
                  </a:lnTo>
                  <a:close/>
                </a:path>
              </a:pathLst>
            </a:custGeom>
            <a:blipFill>
              <a:blip r:embed="rId5"/>
              <a:stretch>
                <a:fillRect l="-25018" r="-25019" b="-1"/>
              </a:stretch>
            </a:blipFill>
          </p:spPr>
        </p:sp>
      </p:grpSp>
      <p:grpSp>
        <p:nvGrpSpPr>
          <p:cNvPr id="7" name="Group 7"/>
          <p:cNvGrpSpPr/>
          <p:nvPr/>
        </p:nvGrpSpPr>
        <p:grpSpPr>
          <a:xfrm>
            <a:off x="610646" y="6358440"/>
            <a:ext cx="2214207" cy="2214207"/>
            <a:chOff x="0" y="0"/>
            <a:chExt cx="2952276" cy="2952276"/>
          </a:xfrm>
        </p:grpSpPr>
        <p:sp>
          <p:nvSpPr>
            <p:cNvPr id="8" name="Freeform 8"/>
            <p:cNvSpPr/>
            <p:nvPr/>
          </p:nvSpPr>
          <p:spPr>
            <a:xfrm>
              <a:off x="0" y="0"/>
              <a:ext cx="2952242" cy="2952242"/>
            </a:xfrm>
            <a:custGeom>
              <a:avLst/>
              <a:gdLst/>
              <a:ahLst/>
              <a:cxnLst/>
              <a:rect l="l" t="t" r="r" b="b"/>
              <a:pathLst>
                <a:path w="2952242" h="2952242">
                  <a:moveTo>
                    <a:pt x="0" y="0"/>
                  </a:moveTo>
                  <a:lnTo>
                    <a:pt x="2952242" y="0"/>
                  </a:lnTo>
                  <a:lnTo>
                    <a:pt x="2952242" y="2952242"/>
                  </a:lnTo>
                  <a:lnTo>
                    <a:pt x="0" y="2952242"/>
                  </a:lnTo>
                  <a:close/>
                </a:path>
              </a:pathLst>
            </a:custGeom>
            <a:blipFill>
              <a:blip r:embed="rId6"/>
              <a:stretch>
                <a:fillRect l="-25294" r="-25295" b="-1"/>
              </a:stretch>
            </a:blipFill>
          </p:spPr>
        </p:sp>
      </p:grpSp>
      <p:sp>
        <p:nvSpPr>
          <p:cNvPr id="9" name="TextBox 9"/>
          <p:cNvSpPr txBox="1"/>
          <p:nvPr/>
        </p:nvSpPr>
        <p:spPr>
          <a:xfrm>
            <a:off x="610646" y="457200"/>
            <a:ext cx="15876270" cy="571500"/>
          </a:xfrm>
          <a:prstGeom prst="rect">
            <a:avLst/>
          </a:prstGeom>
        </p:spPr>
        <p:txBody>
          <a:bodyPr lIns="0" tIns="0" rIns="0" bIns="0" rtlCol="0" anchor="t">
            <a:spAutoFit/>
          </a:bodyPr>
          <a:lstStyle/>
          <a:p>
            <a:pPr algn="l">
              <a:lnSpc>
                <a:spcPts val="4274"/>
              </a:lnSpc>
            </a:pPr>
            <a:r>
              <a:rPr lang="en-US" sz="3750" b="1">
                <a:solidFill>
                  <a:srgbClr val="F7F8F9"/>
                </a:solidFill>
                <a:latin typeface="Arimo Bold"/>
                <a:ea typeface="Arimo Bold"/>
                <a:cs typeface="Arimo Bold"/>
                <a:sym typeface="Arimo Bold"/>
              </a:rPr>
              <a:t>Q&amp;A and Recap</a:t>
            </a:r>
          </a:p>
        </p:txBody>
      </p:sp>
      <p:sp>
        <p:nvSpPr>
          <p:cNvPr id="10" name="TextBox 10"/>
          <p:cNvSpPr txBox="1"/>
          <p:nvPr/>
        </p:nvSpPr>
        <p:spPr>
          <a:xfrm>
            <a:off x="3387607" y="1650060"/>
            <a:ext cx="13542626" cy="529335"/>
          </a:xfrm>
          <a:prstGeom prst="rect">
            <a:avLst/>
          </a:prstGeom>
        </p:spPr>
        <p:txBody>
          <a:bodyPr lIns="0" tIns="0" rIns="0" bIns="0" rtlCol="0" anchor="t">
            <a:spAutoFit/>
          </a:bodyPr>
          <a:lstStyle/>
          <a:p>
            <a:pPr algn="l">
              <a:lnSpc>
                <a:spcPts val="3240"/>
              </a:lnSpc>
            </a:pPr>
            <a:r>
              <a:rPr lang="en-US" sz="2700" b="1">
                <a:solidFill>
                  <a:srgbClr val="F7F8F9"/>
                </a:solidFill>
                <a:latin typeface="Arimo Bold"/>
                <a:ea typeface="Arimo Bold"/>
                <a:cs typeface="Arimo Bold"/>
                <a:sym typeface="Arimo Bold"/>
              </a:rPr>
              <a:t>Session Recap</a:t>
            </a:r>
          </a:p>
        </p:txBody>
      </p:sp>
      <p:sp>
        <p:nvSpPr>
          <p:cNvPr id="11" name="TextBox 11"/>
          <p:cNvSpPr txBox="1"/>
          <p:nvPr/>
        </p:nvSpPr>
        <p:spPr>
          <a:xfrm>
            <a:off x="3382527" y="2169870"/>
            <a:ext cx="9894812" cy="638175"/>
          </a:xfrm>
          <a:prstGeom prst="rect">
            <a:avLst/>
          </a:prstGeom>
        </p:spPr>
        <p:txBody>
          <a:bodyPr lIns="0" tIns="0" rIns="0" bIns="0" rtlCol="0" anchor="t">
            <a:spAutoFit/>
          </a:bodyPr>
          <a:lstStyle/>
          <a:p>
            <a:pPr algn="l">
              <a:lnSpc>
                <a:spcPts val="2520"/>
              </a:lnSpc>
            </a:pPr>
            <a:r>
              <a:rPr lang="en-US" sz="2100">
                <a:solidFill>
                  <a:srgbClr val="F7F8F9"/>
                </a:solidFill>
                <a:latin typeface="Arimo"/>
                <a:ea typeface="Arimo"/>
                <a:cs typeface="Arimo"/>
                <a:sym typeface="Arimo"/>
              </a:rPr>
              <a:t>Review key topics like interface navigation, data formatting, calculations, and file management to reinforce learning.</a:t>
            </a:r>
          </a:p>
        </p:txBody>
      </p:sp>
      <p:sp>
        <p:nvSpPr>
          <p:cNvPr id="12" name="TextBox 12"/>
          <p:cNvSpPr txBox="1"/>
          <p:nvPr/>
        </p:nvSpPr>
        <p:spPr>
          <a:xfrm>
            <a:off x="3387607" y="4150600"/>
            <a:ext cx="13542626" cy="529335"/>
          </a:xfrm>
          <a:prstGeom prst="rect">
            <a:avLst/>
          </a:prstGeom>
        </p:spPr>
        <p:txBody>
          <a:bodyPr lIns="0" tIns="0" rIns="0" bIns="0" rtlCol="0" anchor="t">
            <a:spAutoFit/>
          </a:bodyPr>
          <a:lstStyle/>
          <a:p>
            <a:pPr algn="l">
              <a:lnSpc>
                <a:spcPts val="3240"/>
              </a:lnSpc>
            </a:pPr>
            <a:r>
              <a:rPr lang="en-US" sz="2700" b="1">
                <a:solidFill>
                  <a:srgbClr val="F7F8F9"/>
                </a:solidFill>
                <a:latin typeface="Arimo Bold"/>
                <a:ea typeface="Arimo Bold"/>
                <a:cs typeface="Arimo Bold"/>
                <a:sym typeface="Arimo Bold"/>
              </a:rPr>
              <a:t>Encouraging Further Learning</a:t>
            </a:r>
          </a:p>
        </p:txBody>
      </p:sp>
      <p:sp>
        <p:nvSpPr>
          <p:cNvPr id="13" name="TextBox 13"/>
          <p:cNvSpPr txBox="1"/>
          <p:nvPr/>
        </p:nvSpPr>
        <p:spPr>
          <a:xfrm>
            <a:off x="3387607" y="4933573"/>
            <a:ext cx="9889732" cy="638175"/>
          </a:xfrm>
          <a:prstGeom prst="rect">
            <a:avLst/>
          </a:prstGeom>
        </p:spPr>
        <p:txBody>
          <a:bodyPr lIns="0" tIns="0" rIns="0" bIns="0" rtlCol="0" anchor="t">
            <a:spAutoFit/>
          </a:bodyPr>
          <a:lstStyle/>
          <a:p>
            <a:pPr algn="l">
              <a:lnSpc>
                <a:spcPts val="2520"/>
              </a:lnSpc>
            </a:pPr>
            <a:r>
              <a:rPr lang="en-US" sz="2100">
                <a:solidFill>
                  <a:srgbClr val="F7F8F9"/>
                </a:solidFill>
                <a:latin typeface="Arimo"/>
                <a:ea typeface="Arimo"/>
                <a:cs typeface="Arimo"/>
                <a:sym typeface="Arimo"/>
              </a:rPr>
              <a:t>Suggest exploring help resources and practicing exercises to build confidence and skills beyond the session.</a:t>
            </a:r>
          </a:p>
        </p:txBody>
      </p:sp>
      <p:sp>
        <p:nvSpPr>
          <p:cNvPr id="14" name="TextBox 14"/>
          <p:cNvSpPr txBox="1"/>
          <p:nvPr/>
        </p:nvSpPr>
        <p:spPr>
          <a:xfrm>
            <a:off x="3387607" y="6504547"/>
            <a:ext cx="13542626" cy="529335"/>
          </a:xfrm>
          <a:prstGeom prst="rect">
            <a:avLst/>
          </a:prstGeom>
        </p:spPr>
        <p:txBody>
          <a:bodyPr lIns="0" tIns="0" rIns="0" bIns="0" rtlCol="0" anchor="t">
            <a:spAutoFit/>
          </a:bodyPr>
          <a:lstStyle/>
          <a:p>
            <a:pPr algn="l">
              <a:lnSpc>
                <a:spcPts val="3240"/>
              </a:lnSpc>
            </a:pPr>
            <a:r>
              <a:rPr lang="en-US" sz="2700" b="1">
                <a:solidFill>
                  <a:srgbClr val="F7F8F9"/>
                </a:solidFill>
                <a:latin typeface="Arimo Bold"/>
                <a:ea typeface="Arimo Bold"/>
                <a:cs typeface="Arimo Bold"/>
                <a:sym typeface="Arimo Bold"/>
              </a:rPr>
              <a:t>Open Q&amp;A Session</a:t>
            </a:r>
          </a:p>
        </p:txBody>
      </p:sp>
      <p:sp>
        <p:nvSpPr>
          <p:cNvPr id="15" name="TextBox 15"/>
          <p:cNvSpPr txBox="1"/>
          <p:nvPr/>
        </p:nvSpPr>
        <p:spPr>
          <a:xfrm>
            <a:off x="3382527" y="7129132"/>
            <a:ext cx="9894812" cy="638175"/>
          </a:xfrm>
          <a:prstGeom prst="rect">
            <a:avLst/>
          </a:prstGeom>
        </p:spPr>
        <p:txBody>
          <a:bodyPr lIns="0" tIns="0" rIns="0" bIns="0" rtlCol="0" anchor="t">
            <a:spAutoFit/>
          </a:bodyPr>
          <a:lstStyle/>
          <a:p>
            <a:pPr algn="l">
              <a:lnSpc>
                <a:spcPts val="2520"/>
              </a:lnSpc>
            </a:pPr>
            <a:r>
              <a:rPr lang="en-US" sz="2100">
                <a:solidFill>
                  <a:srgbClr val="F7F8F9"/>
                </a:solidFill>
                <a:latin typeface="Arimo"/>
                <a:ea typeface="Arimo"/>
                <a:cs typeface="Arimo"/>
                <a:sym typeface="Arimo"/>
              </a:rPr>
              <a:t>Provide a platform for participants to ask questions and clarify doubts, ensuring clear understanding.</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1294</Words>
  <Application>Microsoft Office PowerPoint</Application>
  <PresentationFormat>Custom</PresentationFormat>
  <Paragraphs>120</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Arial</vt:lpstr>
      <vt:lpstr>Arimo</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Excel_for_Beginners_Training.pptx</dc:title>
  <cp:lastModifiedBy>Rakesh Mal</cp:lastModifiedBy>
  <cp:revision>4</cp:revision>
  <dcterms:created xsi:type="dcterms:W3CDTF">2006-08-16T00:00:00Z</dcterms:created>
  <dcterms:modified xsi:type="dcterms:W3CDTF">2025-09-22T10:32:38Z</dcterms:modified>
  <dc:identifier>DAGzsP_pTQM</dc:identifier>
</cp:coreProperties>
</file>